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0" r:id="rId5"/>
    <p:sldId id="258" r:id="rId6"/>
    <p:sldId id="259" r:id="rId7"/>
    <p:sldId id="262" r:id="rId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29" d="100"/>
          <a:sy n="129" d="100"/>
        </p:scale>
        <p:origin x="-177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winkliges Dreieck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7" name="Untertitel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grpSp>
        <p:nvGrpSpPr>
          <p:cNvPr id="2" name="Gruppieren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ihand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ihand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ihand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Gerade Verbindung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Eingekerbter Richtungspfeil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Eingekerbter Richtungspfeil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de-DE" smtClean="0"/>
              <a:t>Bild durch Klicken auf Symbol hinzufügen</a:t>
            </a:r>
            <a:endParaRPr kumimoji="0"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8" name="Freihand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ihand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echtwinkliges Dreieck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Gerade Verbindung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Eingekerbter Richtungspfeil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Eingekerbter Richtungspfeil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ihand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echtwinkliges Dreieck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Gerade Verbindung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0" name="Textplatzhalt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pPr/>
              <a:t>17.02.2022</a:t>
            </a:fld>
            <a:endParaRPr lang="de-DE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nrg.cs.berkeley.edu/~randy/Courses/CS294.S13/14.2b.pdf" TargetMode="External"/><Relationship Id="rId2" Type="http://schemas.openxmlformats.org/officeDocument/2006/relationships/hyperlink" Target="https://0-ieeexplore-ieee-org.serlib0.essex.ac.uk/document/752633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searchgate.net/figure/Future-Content-Centric-Internet-Architecture-29_fig1_309358763" TargetMode="External"/><Relationship Id="rId4" Type="http://schemas.openxmlformats.org/officeDocument/2006/relationships/hyperlink" Target="https://www.sciencedirect.com/topics/computer-science/centric-conte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Content-</a:t>
            </a:r>
            <a:r>
              <a:rPr lang="de-DE" dirty="0" err="1" smtClean="0"/>
              <a:t>centric</a:t>
            </a:r>
            <a:r>
              <a:rPr lang="de-DE" dirty="0" smtClean="0"/>
              <a:t> Networking (CCN)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Group 1</a:t>
            </a:r>
            <a:endParaRPr lang="de-D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 General </a:t>
            </a:r>
            <a:r>
              <a:rPr lang="de-DE" dirty="0" err="1" smtClean="0"/>
              <a:t>structure</a:t>
            </a:r>
            <a:endParaRPr lang="de-DE" dirty="0"/>
          </a:p>
        </p:txBody>
      </p:sp>
      <p:pic>
        <p:nvPicPr>
          <p:cNvPr id="1026" name="Picture 2" descr="C:\Users\Fridolin\Pictures\Screenshots\Screenshot (20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1357298"/>
            <a:ext cx="7715304" cy="4466051"/>
          </a:xfrm>
          <a:prstGeom prst="rect">
            <a:avLst/>
          </a:prstGeom>
          <a:noFill/>
        </p:spPr>
      </p:pic>
      <p:sp>
        <p:nvSpPr>
          <p:cNvPr id="6" name="Rechteck 5"/>
          <p:cNvSpPr/>
          <p:nvPr/>
        </p:nvSpPr>
        <p:spPr>
          <a:xfrm>
            <a:off x="6858016" y="6357958"/>
            <a:ext cx="20717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/>
              <a:t>Jacobson et al., 2007</a:t>
            </a:r>
            <a:endParaRPr lang="de-DE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General </a:t>
            </a:r>
            <a:r>
              <a:rPr lang="de-DE" dirty="0" err="1" smtClean="0"/>
              <a:t>structure</a:t>
            </a:r>
            <a:endParaRPr lang="de-DE" dirty="0"/>
          </a:p>
        </p:txBody>
      </p:sp>
      <p:pic>
        <p:nvPicPr>
          <p:cNvPr id="1026" name="Picture 2" descr="Future Content Centric Internet Architecture [29]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57356" y="1285860"/>
            <a:ext cx="5486400" cy="4486276"/>
          </a:xfrm>
          <a:prstGeom prst="rect">
            <a:avLst/>
          </a:prstGeom>
          <a:noFill/>
        </p:spPr>
      </p:pic>
      <p:sp>
        <p:nvSpPr>
          <p:cNvPr id="6" name="Textfeld 5"/>
          <p:cNvSpPr txBox="1"/>
          <p:nvPr/>
        </p:nvSpPr>
        <p:spPr>
          <a:xfrm>
            <a:off x="7286644" y="6286520"/>
            <a:ext cx="1640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Mundugar</a:t>
            </a:r>
            <a:r>
              <a:rPr lang="de-DE" sz="1400" dirty="0" smtClean="0"/>
              <a:t>, 2017</a:t>
            </a:r>
            <a:endParaRPr lang="de-DE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 smtClean="0"/>
              <a:t>Hierarchical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endParaRPr lang="de-DE" dirty="0"/>
          </a:p>
        </p:txBody>
      </p:sp>
      <p:pic>
        <p:nvPicPr>
          <p:cNvPr id="3074" name="Picture 2" descr="C:\Users\Fridolin\Pictures\Screenshots\Screenshot (23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0364" y="3571876"/>
            <a:ext cx="5572164" cy="1391644"/>
          </a:xfrm>
          <a:prstGeom prst="rect">
            <a:avLst/>
          </a:prstGeom>
          <a:noFill/>
        </p:spPr>
      </p:pic>
      <p:pic>
        <p:nvPicPr>
          <p:cNvPr id="3075" name="Picture 3" descr="C:\Users\Fridolin\Pictures\Screenshots\Screenshot (24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1214422"/>
            <a:ext cx="2520372" cy="4367215"/>
          </a:xfrm>
          <a:prstGeom prst="rect">
            <a:avLst/>
          </a:prstGeom>
          <a:noFill/>
        </p:spPr>
      </p:pic>
      <p:pic>
        <p:nvPicPr>
          <p:cNvPr id="3076" name="Picture 4" descr="C:\Users\Fridolin\Pictures\Screenshots\Screenshot (25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00364" y="1214422"/>
            <a:ext cx="5572164" cy="2417880"/>
          </a:xfrm>
          <a:prstGeom prst="rect">
            <a:avLst/>
          </a:prstGeom>
          <a:noFill/>
        </p:spPr>
      </p:pic>
      <p:sp>
        <p:nvSpPr>
          <p:cNvPr id="8" name="Textfeld 7"/>
          <p:cNvSpPr txBox="1"/>
          <p:nvPr/>
        </p:nvSpPr>
        <p:spPr>
          <a:xfrm>
            <a:off x="3357554" y="5214950"/>
            <a:ext cx="5214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ym typeface="Wingdings" pitchFamily="2" charset="2"/>
              </a:rPr>
              <a:t> </a:t>
            </a:r>
            <a:r>
              <a:rPr lang="en-US" sz="1600" dirty="0" smtClean="0"/>
              <a:t>Like NDN (Named Data Networking), CCN uses this type of forwarding, which counteracts the limited availability of IPv4.</a:t>
            </a:r>
            <a:endParaRPr lang="de-DE" sz="1600" dirty="0"/>
          </a:p>
        </p:txBody>
      </p:sp>
      <p:sp>
        <p:nvSpPr>
          <p:cNvPr id="11" name="Textfeld 10"/>
          <p:cNvSpPr txBox="1"/>
          <p:nvPr/>
        </p:nvSpPr>
        <p:spPr>
          <a:xfrm>
            <a:off x="7000860" y="6215082"/>
            <a:ext cx="214314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Jacobson et al., 2007,</a:t>
            </a:r>
          </a:p>
          <a:p>
            <a:r>
              <a:rPr lang="en-GB" sz="1400" dirty="0" smtClean="0"/>
              <a:t>Ding et al., 2016</a:t>
            </a:r>
            <a:endParaRPr lang="de-DE" sz="1400" dirty="0" smtClean="0"/>
          </a:p>
          <a:p>
            <a:endParaRPr lang="de-D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Advantages </a:t>
            </a:r>
            <a:r>
              <a:rPr lang="de-DE" dirty="0" err="1" smtClean="0"/>
              <a:t>compared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IP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786314" y="1714488"/>
            <a:ext cx="37818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/>
              <a:t>Shared-content performance comparison</a:t>
            </a:r>
            <a:endParaRPr lang="de-DE" sz="1400" dirty="0"/>
          </a:p>
        </p:txBody>
      </p:sp>
      <p:pic>
        <p:nvPicPr>
          <p:cNvPr id="2050" name="Picture 2" descr="C:\Users\Fridolin\Pictures\Screenshots\Screenshot (21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94668" y="2143116"/>
            <a:ext cx="4649332" cy="3143272"/>
          </a:xfrm>
          <a:prstGeom prst="rect">
            <a:avLst/>
          </a:prstGeom>
          <a:noFill/>
        </p:spPr>
      </p:pic>
      <p:sp>
        <p:nvSpPr>
          <p:cNvPr id="6" name="Rechteck 5"/>
          <p:cNvSpPr/>
          <p:nvPr/>
        </p:nvSpPr>
        <p:spPr>
          <a:xfrm>
            <a:off x="6929454" y="6357958"/>
            <a:ext cx="20217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/>
              <a:t>Jacobson et al., 2007</a:t>
            </a:r>
            <a:endParaRPr lang="de-DE" sz="1400" dirty="0"/>
          </a:p>
        </p:txBody>
      </p:sp>
      <p:sp>
        <p:nvSpPr>
          <p:cNvPr id="7" name="Rechteck 6"/>
          <p:cNvSpPr/>
          <p:nvPr/>
        </p:nvSpPr>
        <p:spPr>
          <a:xfrm>
            <a:off x="214282" y="1714488"/>
            <a:ext cx="40671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/>
              <a:t>Bulk-data transfer performance comparison</a:t>
            </a:r>
            <a:endParaRPr lang="de-DE" sz="1400" dirty="0"/>
          </a:p>
        </p:txBody>
      </p:sp>
      <p:pic>
        <p:nvPicPr>
          <p:cNvPr id="2051" name="Picture 3" descr="C:\Users\Fridolin\Pictures\Screenshots\Screenshot (22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143116"/>
            <a:ext cx="4357686" cy="316373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sz="2400" b="1" dirty="0" smtClean="0"/>
              <a:t>Security: </a:t>
            </a:r>
            <a:r>
              <a:rPr lang="de-DE" sz="2400" b="1" dirty="0" err="1" smtClean="0"/>
              <a:t>secure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data</a:t>
            </a:r>
            <a:r>
              <a:rPr lang="de-DE" sz="2400" b="1" dirty="0" smtClean="0"/>
              <a:t> not </a:t>
            </a:r>
            <a:r>
              <a:rPr lang="de-DE" sz="2400" b="1" dirty="0" err="1" smtClean="0"/>
              <a:t>communication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pipe</a:t>
            </a:r>
            <a:endParaRPr lang="de-DE" sz="2400" b="1" dirty="0" smtClean="0"/>
          </a:p>
          <a:p>
            <a:pPr>
              <a:buFont typeface="Wingdings"/>
              <a:buChar char="à"/>
            </a:pPr>
            <a:r>
              <a:rPr lang="de-DE" sz="1900" dirty="0" err="1" smtClean="0">
                <a:sym typeface="Wingdings" pitchFamily="2" charset="2"/>
              </a:rPr>
              <a:t>Ensure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data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trust</a:t>
            </a:r>
            <a:r>
              <a:rPr lang="de-DE" sz="1900" dirty="0" smtClean="0">
                <a:sym typeface="Wingdings" pitchFamily="2" charset="2"/>
              </a:rPr>
              <a:t>.</a:t>
            </a:r>
          </a:p>
          <a:p>
            <a:pPr>
              <a:buFont typeface="Wingdings"/>
              <a:buChar char="à"/>
            </a:pPr>
            <a:r>
              <a:rPr lang="de-DE" sz="1900" dirty="0" err="1" smtClean="0">
                <a:sym typeface="Wingdings" pitchFamily="2" charset="2"/>
              </a:rPr>
              <a:t>Guarantees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data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integrity</a:t>
            </a:r>
            <a:r>
              <a:rPr lang="de-DE" sz="1900" dirty="0" smtClean="0">
                <a:sym typeface="Wingdings" pitchFamily="2" charset="2"/>
              </a:rPr>
              <a:t>.</a:t>
            </a:r>
          </a:p>
          <a:p>
            <a:pPr>
              <a:buFont typeface="Wingdings"/>
              <a:buChar char="à"/>
            </a:pPr>
            <a:r>
              <a:rPr lang="de-DE" sz="1900" dirty="0" err="1" smtClean="0">
                <a:sym typeface="Wingdings" pitchFamily="2" charset="2"/>
              </a:rPr>
              <a:t>Enables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verification</a:t>
            </a:r>
            <a:r>
              <a:rPr lang="de-DE" sz="1900" dirty="0" smtClean="0">
                <a:sym typeface="Wingdings" pitchFamily="2" charset="2"/>
              </a:rPr>
              <a:t> on </a:t>
            </a:r>
            <a:r>
              <a:rPr lang="de-DE" sz="1900" dirty="0" err="1" smtClean="0">
                <a:sym typeface="Wingdings" pitchFamily="2" charset="2"/>
              </a:rPr>
              <a:t>data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provenance</a:t>
            </a:r>
            <a:r>
              <a:rPr lang="de-DE" sz="2600" dirty="0" smtClean="0">
                <a:sym typeface="Wingdings" pitchFamily="2" charset="2"/>
              </a:rPr>
              <a:t>.</a:t>
            </a:r>
            <a:endParaRPr lang="de-DE" sz="2600" dirty="0" smtClean="0"/>
          </a:p>
          <a:p>
            <a:pPr>
              <a:buNone/>
            </a:pPr>
            <a:endParaRPr lang="de-DE" dirty="0" smtClean="0"/>
          </a:p>
          <a:p>
            <a:r>
              <a:rPr lang="de-DE" sz="2400" b="1" dirty="0" err="1" smtClean="0"/>
              <a:t>Flexibility</a:t>
            </a:r>
            <a:r>
              <a:rPr lang="de-DE" sz="2400" b="1" dirty="0" smtClean="0"/>
              <a:t>: </a:t>
            </a:r>
            <a:r>
              <a:rPr lang="de-DE" sz="2400" b="1" dirty="0" err="1" smtClean="0"/>
              <a:t>use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names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to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communicate</a:t>
            </a:r>
            <a:r>
              <a:rPr lang="de-DE" sz="2400" b="1" dirty="0" smtClean="0"/>
              <a:t> not IP </a:t>
            </a:r>
            <a:r>
              <a:rPr lang="de-DE" sz="2400" b="1" dirty="0" err="1" smtClean="0"/>
              <a:t>addresses</a:t>
            </a:r>
            <a:endParaRPr lang="de-DE" sz="2400" b="1" dirty="0" smtClean="0"/>
          </a:p>
          <a:p>
            <a:pPr>
              <a:buFont typeface="Wingdings"/>
              <a:buChar char="à"/>
            </a:pPr>
            <a:r>
              <a:rPr lang="de-DE" sz="1900" dirty="0" smtClean="0">
                <a:sym typeface="Wingdings" pitchFamily="2" charset="2"/>
              </a:rPr>
              <a:t>CCN </a:t>
            </a:r>
            <a:r>
              <a:rPr lang="de-DE" sz="1900" dirty="0" err="1" smtClean="0">
                <a:sym typeface="Wingdings" pitchFamily="2" charset="2"/>
              </a:rPr>
              <a:t>Names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identify</a:t>
            </a:r>
            <a:r>
              <a:rPr lang="de-DE" sz="1900" dirty="0" smtClean="0">
                <a:sym typeface="Wingdings" pitchFamily="2" charset="2"/>
              </a:rPr>
              <a:t> an </a:t>
            </a:r>
            <a:r>
              <a:rPr lang="de-DE" sz="1900" dirty="0" err="1" smtClean="0">
                <a:sym typeface="Wingdings" pitchFamily="2" charset="2"/>
              </a:rPr>
              <a:t>information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collection</a:t>
            </a:r>
            <a:r>
              <a:rPr lang="de-DE" sz="1900" dirty="0" smtClean="0">
                <a:sym typeface="Wingdings" pitchFamily="2" charset="2"/>
              </a:rPr>
              <a:t> (not an </a:t>
            </a:r>
            <a:r>
              <a:rPr lang="de-DE" sz="1900" dirty="0" err="1" smtClean="0">
                <a:sym typeface="Wingdings" pitchFamily="2" charset="2"/>
              </a:rPr>
              <a:t>information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container</a:t>
            </a:r>
            <a:r>
              <a:rPr lang="de-DE" sz="1900" dirty="0" smtClean="0">
                <a:sym typeface="Wingdings" pitchFamily="2" charset="2"/>
              </a:rPr>
              <a:t>)</a:t>
            </a:r>
          </a:p>
          <a:p>
            <a:pPr>
              <a:buFont typeface="Wingdings"/>
              <a:buChar char="à"/>
            </a:pPr>
            <a:r>
              <a:rPr lang="de-DE" sz="1900" dirty="0" smtClean="0">
                <a:sym typeface="Wingdings" pitchFamily="2" charset="2"/>
              </a:rPr>
              <a:t>Name </a:t>
            </a:r>
            <a:r>
              <a:rPr lang="de-DE" sz="1900" dirty="0" err="1" smtClean="0">
                <a:sym typeface="Wingdings" pitchFamily="2" charset="2"/>
              </a:rPr>
              <a:t>hierarchy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indicates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membership</a:t>
            </a:r>
            <a:endParaRPr lang="de-DE" sz="1900" dirty="0" smtClean="0">
              <a:sym typeface="Wingdings" pitchFamily="2" charset="2"/>
            </a:endParaRPr>
          </a:p>
          <a:p>
            <a:pPr>
              <a:buFont typeface="Wingdings"/>
              <a:buChar char="à"/>
            </a:pPr>
            <a:r>
              <a:rPr lang="de-DE" sz="1900" dirty="0" smtClean="0">
                <a:sym typeface="Wingdings" pitchFamily="2" charset="2"/>
              </a:rPr>
              <a:t>Same </a:t>
            </a:r>
            <a:r>
              <a:rPr lang="de-DE" sz="1900" dirty="0" err="1" smtClean="0">
                <a:sym typeface="Wingdings" pitchFamily="2" charset="2"/>
              </a:rPr>
              <a:t>information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can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have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many</a:t>
            </a:r>
            <a:r>
              <a:rPr lang="de-DE" sz="1900" dirty="0" smtClean="0">
                <a:sym typeface="Wingdings" pitchFamily="2" charset="2"/>
              </a:rPr>
              <a:t> </a:t>
            </a:r>
            <a:r>
              <a:rPr lang="de-DE" sz="1900" dirty="0" err="1" smtClean="0">
                <a:sym typeface="Wingdings" pitchFamily="2" charset="2"/>
              </a:rPr>
              <a:t>names</a:t>
            </a:r>
            <a:endParaRPr lang="de-DE" sz="1900" dirty="0" smtClean="0"/>
          </a:p>
          <a:p>
            <a:pPr>
              <a:buNone/>
            </a:pPr>
            <a:endParaRPr lang="en-GB" dirty="0" smtClean="0"/>
          </a:p>
          <a:p>
            <a:r>
              <a:rPr lang="de-DE" sz="2400" b="1" dirty="0" err="1" smtClean="0"/>
              <a:t>Scalability</a:t>
            </a:r>
            <a:r>
              <a:rPr lang="de-DE" sz="2400" b="1" dirty="0" smtClean="0"/>
              <a:t>: </a:t>
            </a:r>
            <a:r>
              <a:rPr lang="de-DE" sz="2400" b="1" dirty="0" err="1" smtClean="0"/>
              <a:t>alows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caching</a:t>
            </a:r>
            <a:r>
              <a:rPr lang="de-DE" sz="2400" b="1" dirty="0" smtClean="0"/>
              <a:t>, </a:t>
            </a:r>
            <a:r>
              <a:rPr lang="de-DE" sz="2400" b="1" dirty="0" err="1" smtClean="0"/>
              <a:t>multicast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traffic</a:t>
            </a:r>
            <a:r>
              <a:rPr lang="de-DE" sz="2400" b="1" dirty="0" smtClean="0"/>
              <a:t>, </a:t>
            </a:r>
            <a:r>
              <a:rPr lang="de-DE" sz="2400" b="1" dirty="0" err="1" smtClean="0"/>
              <a:t>load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balancing</a:t>
            </a:r>
            <a:r>
              <a:rPr lang="de-DE" sz="2400" b="1" dirty="0" smtClean="0"/>
              <a:t>, </a:t>
            </a:r>
            <a:r>
              <a:rPr lang="de-DE" sz="2400" b="1" dirty="0" err="1" smtClean="0"/>
              <a:t>resource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planning</a:t>
            </a:r>
            <a:endParaRPr lang="de-DE" sz="2400" b="1" dirty="0" smtClean="0"/>
          </a:p>
          <a:p>
            <a:pPr>
              <a:buFont typeface="Wingdings"/>
              <a:buChar char="à"/>
            </a:pPr>
            <a:r>
              <a:rPr lang="de-DE" sz="1800" dirty="0" smtClean="0">
                <a:sym typeface="Wingdings" pitchFamily="2" charset="2"/>
              </a:rPr>
              <a:t>CCN </a:t>
            </a:r>
            <a:r>
              <a:rPr lang="de-DE" sz="1800" dirty="0" err="1" smtClean="0">
                <a:sym typeface="Wingdings" pitchFamily="2" charset="2"/>
              </a:rPr>
              <a:t>and</a:t>
            </a:r>
            <a:r>
              <a:rPr lang="de-DE" sz="1800" dirty="0" smtClean="0">
                <a:sym typeface="Wingdings" pitchFamily="2" charset="2"/>
              </a:rPr>
              <a:t> NDN </a:t>
            </a:r>
            <a:r>
              <a:rPr lang="de-DE" sz="1800" dirty="0" err="1" smtClean="0">
                <a:sym typeface="Wingdings" pitchFamily="2" charset="2"/>
              </a:rPr>
              <a:t>allows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data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packets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to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be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cached</a:t>
            </a:r>
            <a:r>
              <a:rPr lang="de-DE" sz="1800" dirty="0" smtClean="0">
                <a:sym typeface="Wingdings" pitchFamily="2" charset="2"/>
              </a:rPr>
              <a:t> in </a:t>
            </a:r>
            <a:r>
              <a:rPr lang="de-DE" sz="1800" dirty="0" err="1" smtClean="0">
                <a:sym typeface="Wingdings" pitchFamily="2" charset="2"/>
              </a:rPr>
              <a:t>the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router‘s</a:t>
            </a:r>
            <a:r>
              <a:rPr lang="de-DE" sz="1800" dirty="0" smtClean="0">
                <a:sym typeface="Wingdings" pitchFamily="2" charset="2"/>
              </a:rPr>
              <a:t> CS (Content Store)</a:t>
            </a:r>
          </a:p>
          <a:p>
            <a:pPr>
              <a:buFont typeface="Wingdings"/>
              <a:buChar char="à"/>
            </a:pPr>
            <a:r>
              <a:rPr lang="de-DE" sz="1800" dirty="0" smtClean="0">
                <a:sym typeface="Wingdings" pitchFamily="2" charset="2"/>
              </a:rPr>
              <a:t>Forwards </a:t>
            </a:r>
            <a:r>
              <a:rPr lang="de-DE" sz="1800" dirty="0" err="1" smtClean="0">
                <a:sym typeface="Wingdings" pitchFamily="2" charset="2"/>
              </a:rPr>
              <a:t>packets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based</a:t>
            </a:r>
            <a:r>
              <a:rPr lang="de-DE" sz="1800" dirty="0" smtClean="0">
                <a:sym typeface="Wingdings" pitchFamily="2" charset="2"/>
              </a:rPr>
              <a:t> on </a:t>
            </a:r>
            <a:r>
              <a:rPr lang="de-DE" sz="1800" dirty="0" err="1" smtClean="0">
                <a:sym typeface="Wingdings" pitchFamily="2" charset="2"/>
              </a:rPr>
              <a:t>names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rather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than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addresses</a:t>
            </a:r>
            <a:r>
              <a:rPr lang="de-DE" sz="1800" dirty="0" smtClean="0">
                <a:sym typeface="Wingdings" pitchFamily="2" charset="2"/>
              </a:rPr>
              <a:t> (IP </a:t>
            </a:r>
            <a:r>
              <a:rPr lang="de-DE" sz="1800" dirty="0" err="1" smtClean="0">
                <a:sym typeface="Wingdings" pitchFamily="2" charset="2"/>
              </a:rPr>
              <a:t>address</a:t>
            </a:r>
            <a:r>
              <a:rPr lang="de-DE" sz="1800" dirty="0" smtClean="0">
                <a:sym typeface="Wingdings" pitchFamily="2" charset="2"/>
              </a:rPr>
              <a:t> </a:t>
            </a:r>
            <a:r>
              <a:rPr lang="de-DE" sz="1800" dirty="0" err="1" smtClean="0">
                <a:sym typeface="Wingdings" pitchFamily="2" charset="2"/>
              </a:rPr>
              <a:t>exhaustion</a:t>
            </a:r>
            <a:r>
              <a:rPr lang="de-DE" sz="1800" dirty="0" smtClean="0">
                <a:sym typeface="Wingdings" pitchFamily="2" charset="2"/>
              </a:rPr>
              <a:t>)</a:t>
            </a:r>
          </a:p>
          <a:p>
            <a:pPr>
              <a:buFont typeface="Wingdings"/>
              <a:buChar char="à"/>
            </a:pPr>
            <a:endParaRPr lang="de-DE" dirty="0" smtClean="0">
              <a:sym typeface="Wingdings" pitchFamily="2" charset="2"/>
            </a:endParaRPr>
          </a:p>
          <a:p>
            <a:pPr>
              <a:buNone/>
            </a:pPr>
            <a:endParaRPr lang="de-DE" dirty="0" smtClean="0">
              <a:sym typeface="Wingdings" pitchFamily="2" charset="2"/>
            </a:endParaRPr>
          </a:p>
          <a:p>
            <a:pPr>
              <a:buNone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 smtClean="0"/>
              <a:t>Beneficial</a:t>
            </a:r>
            <a:r>
              <a:rPr lang="de-DE" dirty="0" smtClean="0"/>
              <a:t> </a:t>
            </a:r>
            <a:r>
              <a:rPr lang="de-DE" dirty="0" err="1" smtClean="0"/>
              <a:t>approaches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143768" y="6215082"/>
            <a:ext cx="1760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Ding et al., 2016, </a:t>
            </a:r>
          </a:p>
          <a:p>
            <a:r>
              <a:rPr lang="de-DE" sz="1400" dirty="0" smtClean="0"/>
              <a:t>Gür, 2015</a:t>
            </a:r>
            <a:endParaRPr lang="de-DE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dirty="0" smtClean="0"/>
              <a:t>Ding, W., Yan, Z. &amp; Deng, R. (2016) A Survey on Future Internet Security Architectures. IEEE Access. 4: 4374-7393. Available from: </a:t>
            </a:r>
            <a:r>
              <a:rPr lang="en-GB" u="sng" dirty="0" smtClean="0">
                <a:hlinkClick r:id="rId2"/>
              </a:rPr>
              <a:t>https://0-ieeexplore-ieee-org.serlib0.essex.ac.uk/document/7526334#IEEE</a:t>
            </a:r>
            <a:r>
              <a:rPr lang="en-GB" dirty="0" smtClean="0"/>
              <a:t> [Accessed 13 February 2022].</a:t>
            </a:r>
            <a:endParaRPr lang="de-DE" dirty="0" smtClean="0"/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endParaRPr lang="de-DE" dirty="0" smtClean="0"/>
          </a:p>
          <a:p>
            <a:r>
              <a:rPr lang="en-GB" dirty="0" smtClean="0"/>
              <a:t>Jacobson, V., </a:t>
            </a:r>
            <a:r>
              <a:rPr lang="en-GB" dirty="0" err="1" smtClean="0"/>
              <a:t>Mosko</a:t>
            </a:r>
            <a:r>
              <a:rPr lang="en-GB" dirty="0" smtClean="0"/>
              <a:t>, M., </a:t>
            </a:r>
            <a:r>
              <a:rPr lang="en-GB" dirty="0" err="1" smtClean="0"/>
              <a:t>Smetters</a:t>
            </a:r>
            <a:r>
              <a:rPr lang="en-GB" dirty="0" smtClean="0"/>
              <a:t>, D., &amp; Garcia-Luna-</a:t>
            </a:r>
            <a:r>
              <a:rPr lang="en-GB" dirty="0" err="1" smtClean="0"/>
              <a:t>Aceves</a:t>
            </a:r>
            <a:r>
              <a:rPr lang="en-GB" dirty="0" smtClean="0"/>
              <a:t>, J. (2007). Content-centric networking. Whitepaper, Palo Alto Research </a:t>
            </a:r>
            <a:r>
              <a:rPr lang="en-GB" dirty="0" err="1" smtClean="0"/>
              <a:t>Center</a:t>
            </a:r>
            <a:r>
              <a:rPr lang="en-GB" dirty="0" smtClean="0"/>
              <a:t>, 2-4. Available from: </a:t>
            </a:r>
            <a:r>
              <a:rPr lang="en-GB" u="sng" dirty="0" smtClean="0">
                <a:hlinkClick r:id="rId3"/>
              </a:rPr>
              <a:t>http://bnrg.cs.berkeley.edu/~randy/Courses/CS294.S13/14.2b.pdf</a:t>
            </a:r>
            <a:r>
              <a:rPr lang="en-GB" dirty="0" smtClean="0"/>
              <a:t> [Accessed 14 February 2022].</a:t>
            </a:r>
          </a:p>
          <a:p>
            <a:pPr>
              <a:buNone/>
            </a:pPr>
            <a:endParaRPr lang="en-GB" dirty="0" smtClean="0"/>
          </a:p>
          <a:p>
            <a:r>
              <a:rPr lang="de-DE" dirty="0" smtClean="0"/>
              <a:t>Gür, G. (2015) Modeling </a:t>
            </a:r>
            <a:r>
              <a:rPr lang="de-DE" dirty="0" err="1" smtClean="0"/>
              <a:t>and</a:t>
            </a:r>
            <a:r>
              <a:rPr lang="de-DE" dirty="0" smtClean="0"/>
              <a:t> Simulation </a:t>
            </a:r>
            <a:r>
              <a:rPr lang="de-DE" dirty="0" err="1" smtClean="0"/>
              <a:t>of</a:t>
            </a:r>
            <a:r>
              <a:rPr lang="de-DE" dirty="0" smtClean="0"/>
              <a:t> Computer Networks </a:t>
            </a:r>
            <a:r>
              <a:rPr lang="de-DE" dirty="0" err="1" smtClean="0"/>
              <a:t>and</a:t>
            </a:r>
            <a:r>
              <a:rPr lang="de-DE" dirty="0" smtClean="0"/>
              <a:t> Systems. Science </a:t>
            </a:r>
            <a:r>
              <a:rPr lang="de-DE" dirty="0" err="1" smtClean="0"/>
              <a:t>Direct</a:t>
            </a:r>
            <a:r>
              <a:rPr lang="de-DE" dirty="0" smtClean="0"/>
              <a:t>. </a:t>
            </a:r>
            <a:r>
              <a:rPr lang="de-DE" dirty="0" err="1" smtClean="0"/>
              <a:t>Available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: </a:t>
            </a:r>
            <a:r>
              <a:rPr lang="de-DE" dirty="0" smtClean="0">
                <a:hlinkClick r:id="rId4"/>
              </a:rPr>
              <a:t>https://www.sciencedirect.com/topics/computer-science/centric-content</a:t>
            </a:r>
            <a:r>
              <a:rPr lang="de-DE" dirty="0" smtClean="0"/>
              <a:t> [</a:t>
            </a:r>
            <a:r>
              <a:rPr lang="de-DE" dirty="0" err="1" smtClean="0"/>
              <a:t>Accessed</a:t>
            </a:r>
            <a:r>
              <a:rPr lang="de-DE" dirty="0" smtClean="0"/>
              <a:t> 15 </a:t>
            </a:r>
            <a:r>
              <a:rPr lang="de-DE" dirty="0" err="1" smtClean="0"/>
              <a:t>February</a:t>
            </a:r>
            <a:r>
              <a:rPr lang="de-DE" dirty="0" smtClean="0"/>
              <a:t> 2022</a:t>
            </a:r>
            <a:r>
              <a:rPr lang="de-DE" dirty="0" smtClean="0"/>
              <a:t>].</a:t>
            </a:r>
          </a:p>
          <a:p>
            <a:pPr>
              <a:buNone/>
            </a:pPr>
            <a:endParaRPr lang="de-DE" dirty="0" smtClean="0"/>
          </a:p>
          <a:p>
            <a:r>
              <a:rPr lang="de-DE" dirty="0" err="1" smtClean="0"/>
              <a:t>Mundugar</a:t>
            </a:r>
            <a:r>
              <a:rPr lang="de-DE" dirty="0" smtClean="0"/>
              <a:t>, R. (2017) Future Content </a:t>
            </a:r>
            <a:r>
              <a:rPr lang="de-DE" dirty="0" err="1" smtClean="0"/>
              <a:t>Centric</a:t>
            </a:r>
            <a:r>
              <a:rPr lang="de-DE" dirty="0" smtClean="0"/>
              <a:t> Internet </a:t>
            </a:r>
            <a:r>
              <a:rPr lang="de-DE" dirty="0" err="1" smtClean="0"/>
              <a:t>Architecture</a:t>
            </a:r>
            <a:r>
              <a:rPr lang="de-DE" dirty="0" smtClean="0"/>
              <a:t>. </a:t>
            </a:r>
            <a:r>
              <a:rPr lang="de-DE" dirty="0" err="1" smtClean="0"/>
              <a:t>ResearchGate</a:t>
            </a:r>
            <a:r>
              <a:rPr lang="de-DE" dirty="0" smtClean="0"/>
              <a:t>. </a:t>
            </a:r>
            <a:r>
              <a:rPr lang="de-DE" dirty="0" err="1" smtClean="0"/>
              <a:t>Available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: </a:t>
            </a:r>
            <a:r>
              <a:rPr lang="de-DE" dirty="0" smtClean="0">
                <a:hlinkClick r:id="rId5"/>
              </a:rPr>
              <a:t>https://</a:t>
            </a:r>
            <a:r>
              <a:rPr lang="de-DE" dirty="0" smtClean="0">
                <a:hlinkClick r:id="rId5"/>
              </a:rPr>
              <a:t>www.researchgate.net/figure/Future-Content-Centric-Internet-Architecture-29_fig1_309358763</a:t>
            </a:r>
            <a:r>
              <a:rPr lang="de-DE" dirty="0" smtClean="0"/>
              <a:t> [</a:t>
            </a:r>
            <a:r>
              <a:rPr lang="de-DE" dirty="0" err="1" smtClean="0"/>
              <a:t>Accessed</a:t>
            </a:r>
            <a:r>
              <a:rPr lang="de-DE" dirty="0" smtClean="0"/>
              <a:t> 16 </a:t>
            </a:r>
            <a:r>
              <a:rPr lang="de-DE" dirty="0" err="1" smtClean="0"/>
              <a:t>February</a:t>
            </a:r>
            <a:r>
              <a:rPr lang="de-DE" dirty="0" smtClean="0"/>
              <a:t> 2022].</a:t>
            </a:r>
            <a:endParaRPr lang="de-DE" dirty="0" smtClean="0"/>
          </a:p>
          <a:p>
            <a:endParaRPr lang="de-DE" dirty="0" smtClean="0"/>
          </a:p>
          <a:p>
            <a:pPr>
              <a:buNone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References:</a:t>
            </a:r>
            <a:endParaRPr lang="de-DE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imos">
  <a:themeElements>
    <a:clrScheme name="Deimos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Deimos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Deimo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0</TotalTime>
  <Words>327</Words>
  <PresentationFormat>Bildschirmpräsentation (4:3)</PresentationFormat>
  <Paragraphs>40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Deimos</vt:lpstr>
      <vt:lpstr>Content-centric Networking (CCN) </vt:lpstr>
      <vt:lpstr> General structure</vt:lpstr>
      <vt:lpstr>General structure</vt:lpstr>
      <vt:lpstr>Hierarchical structure</vt:lpstr>
      <vt:lpstr>Advantages compared to IP</vt:lpstr>
      <vt:lpstr>Beneficial approaches</vt:lpstr>
      <vt:lpstr>References: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Fridolin</dc:creator>
  <cp:lastModifiedBy>Fridolin</cp:lastModifiedBy>
  <cp:revision>28</cp:revision>
  <dcterms:created xsi:type="dcterms:W3CDTF">2022-02-15T08:29:22Z</dcterms:created>
  <dcterms:modified xsi:type="dcterms:W3CDTF">2022-02-17T10:28:14Z</dcterms:modified>
</cp:coreProperties>
</file>

<file path=docProps/thumbnail.jpeg>
</file>